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85" d="100"/>
          <a:sy n="85" d="100"/>
        </p:scale>
        <p:origin x="54"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00E4CB-6D81-48E8-AAE0-DC2200ED6001}"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l-GR"/>
        </a:p>
      </dgm:t>
    </dgm:pt>
    <dgm:pt modelId="{E9A4149F-7C03-44B3-8D4C-10467986E3E6}">
      <dgm:prSet phldrT="[Κείμενο]"/>
      <dgm:spPr/>
      <dgm:t>
        <a:bodyPr/>
        <a:lstStyle/>
        <a:p>
          <a:r>
            <a:rPr lang="el-GR" dirty="0" smtClean="0"/>
            <a:t>Βαρύτητα </a:t>
          </a:r>
          <a:endParaRPr lang="el-GR" dirty="0"/>
        </a:p>
      </dgm:t>
    </dgm:pt>
    <dgm:pt modelId="{9A66957B-E0B0-48B0-8CE4-AC42B460C8E8}" type="parTrans" cxnId="{5607C4B8-01B9-49B3-985A-983AD37A6E81}">
      <dgm:prSet/>
      <dgm:spPr/>
      <dgm:t>
        <a:bodyPr/>
        <a:lstStyle/>
        <a:p>
          <a:endParaRPr lang="el-GR"/>
        </a:p>
      </dgm:t>
    </dgm:pt>
    <dgm:pt modelId="{29D536B3-4EDC-4E67-BDAD-AD30CC94A3F2}" type="sibTrans" cxnId="{5607C4B8-01B9-49B3-985A-983AD37A6E81}">
      <dgm:prSet/>
      <dgm:spPr/>
      <dgm:t>
        <a:bodyPr/>
        <a:lstStyle/>
        <a:p>
          <a:endParaRPr lang="el-GR"/>
        </a:p>
      </dgm:t>
    </dgm:pt>
    <dgm:pt modelId="{74736741-D0E5-41B3-AA06-46AA5097904E}">
      <dgm:prSet phldrT="[Κείμενο]" custT="1"/>
      <dgm:spPr/>
      <dgm:t>
        <a:bodyPr/>
        <a:lstStyle/>
        <a:p>
          <a:r>
            <a:rPr lang="el-GR" sz="1050" dirty="0" smtClean="0"/>
            <a:t>1.Η διαφορά στο ύψος μπορεί να χρησιμεύσει σαν πίεση σε ένα υγρό όταν μιλάμε για ένα υδραγωγείο ή για έναν ιατρικό ορό. </a:t>
          </a:r>
          <a:endParaRPr lang="el-GR" sz="1050" dirty="0"/>
        </a:p>
      </dgm:t>
    </dgm:pt>
    <dgm:pt modelId="{31DD959D-7DC7-413D-8D67-82777674B4A7}" type="parTrans" cxnId="{393727A2-5B0A-4AD4-8DE9-B11ADD354755}">
      <dgm:prSet/>
      <dgm:spPr/>
      <dgm:t>
        <a:bodyPr/>
        <a:lstStyle/>
        <a:p>
          <a:endParaRPr lang="el-GR"/>
        </a:p>
      </dgm:t>
    </dgm:pt>
    <dgm:pt modelId="{3E24C4FB-B854-41F5-ACD2-1343FB0694DB}" type="sibTrans" cxnId="{393727A2-5B0A-4AD4-8DE9-B11ADD354755}">
      <dgm:prSet/>
      <dgm:spPr/>
      <dgm:t>
        <a:bodyPr/>
        <a:lstStyle/>
        <a:p>
          <a:endParaRPr lang="el-GR"/>
        </a:p>
      </dgm:t>
    </dgm:pt>
    <dgm:pt modelId="{1E176332-9FBB-443E-BC7F-F3BEDEFC9765}">
      <dgm:prSet custT="1"/>
      <dgm:spPr/>
      <dgm:t>
        <a:bodyPr/>
        <a:lstStyle/>
        <a:p>
          <a:r>
            <a:rPr lang="el-GR" sz="1050" dirty="0" smtClean="0"/>
            <a:t>2.Έχουμε τη δυνατότητα να παράγουμε ηλεκτρικό ρεύμα από τα υδροηλεκτρικά εργοστάσια.</a:t>
          </a:r>
          <a:endParaRPr lang="el-GR" sz="1050" dirty="0"/>
        </a:p>
      </dgm:t>
    </dgm:pt>
    <dgm:pt modelId="{400B11E8-C041-47C9-9233-97CD280867A2}" type="parTrans" cxnId="{45130407-102F-475C-B9F8-EFB591DF5FAB}">
      <dgm:prSet/>
      <dgm:spPr/>
      <dgm:t>
        <a:bodyPr/>
        <a:lstStyle/>
        <a:p>
          <a:endParaRPr lang="el-GR"/>
        </a:p>
      </dgm:t>
    </dgm:pt>
    <dgm:pt modelId="{5445A7FB-4BC4-4A59-BE28-C7E61DCEE832}" type="sibTrans" cxnId="{45130407-102F-475C-B9F8-EFB591DF5FAB}">
      <dgm:prSet/>
      <dgm:spPr/>
      <dgm:t>
        <a:bodyPr/>
        <a:lstStyle/>
        <a:p>
          <a:endParaRPr lang="el-GR"/>
        </a:p>
      </dgm:t>
    </dgm:pt>
    <dgm:pt modelId="{2EEA4461-EE7E-4925-BA64-B35C69C78C13}">
      <dgm:prSet custT="1"/>
      <dgm:spPr/>
      <dgm:t>
        <a:bodyPr/>
        <a:lstStyle/>
        <a:p>
          <a:r>
            <a:rPr lang="el-GR" sz="1050" dirty="0" smtClean="0"/>
            <a:t>3.Η σωστή λειτουργία ενός μεγάλου αριθμού μηχανών, συσκευών και συστημάτων εξαρτάται με κάποιο τρόπο από τη βαρύτητα.</a:t>
          </a:r>
          <a:endParaRPr lang="el-GR" sz="1050" dirty="0"/>
        </a:p>
      </dgm:t>
    </dgm:pt>
    <dgm:pt modelId="{4799002F-1C86-45EB-9BF7-CDB50E55F8F5}" type="parTrans" cxnId="{C445A9C6-64B3-4BA3-9115-128EFECCC786}">
      <dgm:prSet/>
      <dgm:spPr/>
      <dgm:t>
        <a:bodyPr/>
        <a:lstStyle/>
        <a:p>
          <a:endParaRPr lang="el-GR"/>
        </a:p>
      </dgm:t>
    </dgm:pt>
    <dgm:pt modelId="{95B1AD36-E5E9-4624-B3B6-E2A5C56D8CBA}" type="sibTrans" cxnId="{C445A9C6-64B3-4BA3-9115-128EFECCC786}">
      <dgm:prSet/>
      <dgm:spPr/>
      <dgm:t>
        <a:bodyPr/>
        <a:lstStyle/>
        <a:p>
          <a:endParaRPr lang="el-GR"/>
        </a:p>
      </dgm:t>
    </dgm:pt>
    <dgm:pt modelId="{3279DB2A-F497-44A6-8B24-83EFFB12EA13}" type="pres">
      <dgm:prSet presAssocID="{4B00E4CB-6D81-48E8-AAE0-DC2200ED6001}" presName="cycle" presStyleCnt="0">
        <dgm:presLayoutVars>
          <dgm:chMax val="1"/>
          <dgm:dir/>
          <dgm:animLvl val="ctr"/>
          <dgm:resizeHandles val="exact"/>
        </dgm:presLayoutVars>
      </dgm:prSet>
      <dgm:spPr/>
    </dgm:pt>
    <dgm:pt modelId="{DC1AC807-6E20-4877-9C5A-9E3D1BECA5F9}" type="pres">
      <dgm:prSet presAssocID="{E9A4149F-7C03-44B3-8D4C-10467986E3E6}" presName="centerShape" presStyleLbl="node0" presStyleIdx="0" presStyleCnt="1"/>
      <dgm:spPr/>
      <dgm:t>
        <a:bodyPr/>
        <a:lstStyle/>
        <a:p>
          <a:endParaRPr lang="el-GR"/>
        </a:p>
      </dgm:t>
    </dgm:pt>
    <dgm:pt modelId="{C5908C7E-16C1-4864-8AEC-AC06365A9365}" type="pres">
      <dgm:prSet presAssocID="{31DD959D-7DC7-413D-8D67-82777674B4A7}" presName="Name9" presStyleLbl="parChTrans1D2" presStyleIdx="0" presStyleCnt="3"/>
      <dgm:spPr/>
    </dgm:pt>
    <dgm:pt modelId="{EA9110AB-7ADC-46DF-9F84-67F8B7E0D23C}" type="pres">
      <dgm:prSet presAssocID="{31DD959D-7DC7-413D-8D67-82777674B4A7}" presName="connTx" presStyleLbl="parChTrans1D2" presStyleIdx="0" presStyleCnt="3"/>
      <dgm:spPr/>
    </dgm:pt>
    <dgm:pt modelId="{48EBC699-9B5F-49EE-A243-22E4FA38549E}" type="pres">
      <dgm:prSet presAssocID="{74736741-D0E5-41B3-AA06-46AA5097904E}" presName="node" presStyleLbl="node1" presStyleIdx="0" presStyleCnt="3">
        <dgm:presLayoutVars>
          <dgm:bulletEnabled val="1"/>
        </dgm:presLayoutVars>
      </dgm:prSet>
      <dgm:spPr/>
      <dgm:t>
        <a:bodyPr/>
        <a:lstStyle/>
        <a:p>
          <a:endParaRPr lang="el-GR"/>
        </a:p>
      </dgm:t>
    </dgm:pt>
    <dgm:pt modelId="{EA0558AE-9FA4-407C-9383-B02E96D9DEE7}" type="pres">
      <dgm:prSet presAssocID="{400B11E8-C041-47C9-9233-97CD280867A2}" presName="Name9" presStyleLbl="parChTrans1D2" presStyleIdx="1" presStyleCnt="3"/>
      <dgm:spPr/>
    </dgm:pt>
    <dgm:pt modelId="{30DE9127-9505-442D-BA01-8CBCE3E6C252}" type="pres">
      <dgm:prSet presAssocID="{400B11E8-C041-47C9-9233-97CD280867A2}" presName="connTx" presStyleLbl="parChTrans1D2" presStyleIdx="1" presStyleCnt="3"/>
      <dgm:spPr/>
    </dgm:pt>
    <dgm:pt modelId="{44764A49-B05E-44E2-A6AE-7D3F16179F33}" type="pres">
      <dgm:prSet presAssocID="{1E176332-9FBB-443E-BC7F-F3BEDEFC9765}" presName="node" presStyleLbl="node1" presStyleIdx="1" presStyleCnt="3">
        <dgm:presLayoutVars>
          <dgm:bulletEnabled val="1"/>
        </dgm:presLayoutVars>
      </dgm:prSet>
      <dgm:spPr/>
      <dgm:t>
        <a:bodyPr/>
        <a:lstStyle/>
        <a:p>
          <a:endParaRPr lang="el-GR"/>
        </a:p>
      </dgm:t>
    </dgm:pt>
    <dgm:pt modelId="{3D204D82-4463-45DA-94B7-9A3791A7AB3C}" type="pres">
      <dgm:prSet presAssocID="{4799002F-1C86-45EB-9BF7-CDB50E55F8F5}" presName="Name9" presStyleLbl="parChTrans1D2" presStyleIdx="2" presStyleCnt="3"/>
      <dgm:spPr/>
    </dgm:pt>
    <dgm:pt modelId="{BF9B3DDC-B856-4F15-89E6-32F4E40C0241}" type="pres">
      <dgm:prSet presAssocID="{4799002F-1C86-45EB-9BF7-CDB50E55F8F5}" presName="connTx" presStyleLbl="parChTrans1D2" presStyleIdx="2" presStyleCnt="3"/>
      <dgm:spPr/>
    </dgm:pt>
    <dgm:pt modelId="{AA726F1E-79A0-46F2-8732-C40D0169F14D}" type="pres">
      <dgm:prSet presAssocID="{2EEA4461-EE7E-4925-BA64-B35C69C78C13}" presName="node" presStyleLbl="node1" presStyleIdx="2" presStyleCnt="3">
        <dgm:presLayoutVars>
          <dgm:bulletEnabled val="1"/>
        </dgm:presLayoutVars>
      </dgm:prSet>
      <dgm:spPr/>
      <dgm:t>
        <a:bodyPr/>
        <a:lstStyle/>
        <a:p>
          <a:endParaRPr lang="el-GR"/>
        </a:p>
      </dgm:t>
    </dgm:pt>
  </dgm:ptLst>
  <dgm:cxnLst>
    <dgm:cxn modelId="{393727A2-5B0A-4AD4-8DE9-B11ADD354755}" srcId="{E9A4149F-7C03-44B3-8D4C-10467986E3E6}" destId="{74736741-D0E5-41B3-AA06-46AA5097904E}" srcOrd="0" destOrd="0" parTransId="{31DD959D-7DC7-413D-8D67-82777674B4A7}" sibTransId="{3E24C4FB-B854-41F5-ACD2-1343FB0694DB}"/>
    <dgm:cxn modelId="{5607C4B8-01B9-49B3-985A-983AD37A6E81}" srcId="{4B00E4CB-6D81-48E8-AAE0-DC2200ED6001}" destId="{E9A4149F-7C03-44B3-8D4C-10467986E3E6}" srcOrd="0" destOrd="0" parTransId="{9A66957B-E0B0-48B0-8CE4-AC42B460C8E8}" sibTransId="{29D536B3-4EDC-4E67-BDAD-AD30CC94A3F2}"/>
    <dgm:cxn modelId="{968E9088-D76E-4F26-8359-EB697963BDC8}" type="presOf" srcId="{400B11E8-C041-47C9-9233-97CD280867A2}" destId="{EA0558AE-9FA4-407C-9383-B02E96D9DEE7}" srcOrd="0" destOrd="0" presId="urn:microsoft.com/office/officeart/2005/8/layout/radial1"/>
    <dgm:cxn modelId="{45130407-102F-475C-B9F8-EFB591DF5FAB}" srcId="{E9A4149F-7C03-44B3-8D4C-10467986E3E6}" destId="{1E176332-9FBB-443E-BC7F-F3BEDEFC9765}" srcOrd="1" destOrd="0" parTransId="{400B11E8-C041-47C9-9233-97CD280867A2}" sibTransId="{5445A7FB-4BC4-4A59-BE28-C7E61DCEE832}"/>
    <dgm:cxn modelId="{48A2BBF1-AEA1-456B-9258-DA80762E8324}" type="presOf" srcId="{74736741-D0E5-41B3-AA06-46AA5097904E}" destId="{48EBC699-9B5F-49EE-A243-22E4FA38549E}" srcOrd="0" destOrd="0" presId="urn:microsoft.com/office/officeart/2005/8/layout/radial1"/>
    <dgm:cxn modelId="{C445A9C6-64B3-4BA3-9115-128EFECCC786}" srcId="{E9A4149F-7C03-44B3-8D4C-10467986E3E6}" destId="{2EEA4461-EE7E-4925-BA64-B35C69C78C13}" srcOrd="2" destOrd="0" parTransId="{4799002F-1C86-45EB-9BF7-CDB50E55F8F5}" sibTransId="{95B1AD36-E5E9-4624-B3B6-E2A5C56D8CBA}"/>
    <dgm:cxn modelId="{11B485B4-2822-4755-9F41-BB687CA97831}" type="presOf" srcId="{400B11E8-C041-47C9-9233-97CD280867A2}" destId="{30DE9127-9505-442D-BA01-8CBCE3E6C252}" srcOrd="1" destOrd="0" presId="urn:microsoft.com/office/officeart/2005/8/layout/radial1"/>
    <dgm:cxn modelId="{71FD9D05-1BA0-443B-AC4F-21758CA09C01}" type="presOf" srcId="{31DD959D-7DC7-413D-8D67-82777674B4A7}" destId="{C5908C7E-16C1-4864-8AEC-AC06365A9365}" srcOrd="0" destOrd="0" presId="urn:microsoft.com/office/officeart/2005/8/layout/radial1"/>
    <dgm:cxn modelId="{E66F00A5-8BDB-47C9-A724-1FF35F1043F8}" type="presOf" srcId="{4799002F-1C86-45EB-9BF7-CDB50E55F8F5}" destId="{3D204D82-4463-45DA-94B7-9A3791A7AB3C}" srcOrd="0" destOrd="0" presId="urn:microsoft.com/office/officeart/2005/8/layout/radial1"/>
    <dgm:cxn modelId="{1FB93901-DC08-465A-987D-DA7EA8DB84B2}" type="presOf" srcId="{1E176332-9FBB-443E-BC7F-F3BEDEFC9765}" destId="{44764A49-B05E-44E2-A6AE-7D3F16179F33}" srcOrd="0" destOrd="0" presId="urn:microsoft.com/office/officeart/2005/8/layout/radial1"/>
    <dgm:cxn modelId="{2839667F-A4F0-41F5-8ADB-5FB6153DCA8B}" type="presOf" srcId="{2EEA4461-EE7E-4925-BA64-B35C69C78C13}" destId="{AA726F1E-79A0-46F2-8732-C40D0169F14D}" srcOrd="0" destOrd="0" presId="urn:microsoft.com/office/officeart/2005/8/layout/radial1"/>
    <dgm:cxn modelId="{E2757A9C-4A67-4D19-AFA8-4706A46B3510}" type="presOf" srcId="{E9A4149F-7C03-44B3-8D4C-10467986E3E6}" destId="{DC1AC807-6E20-4877-9C5A-9E3D1BECA5F9}" srcOrd="0" destOrd="0" presId="urn:microsoft.com/office/officeart/2005/8/layout/radial1"/>
    <dgm:cxn modelId="{FE59408F-CC2E-4167-8D6F-FDCCE99C4887}" type="presOf" srcId="{31DD959D-7DC7-413D-8D67-82777674B4A7}" destId="{EA9110AB-7ADC-46DF-9F84-67F8B7E0D23C}" srcOrd="1" destOrd="0" presId="urn:microsoft.com/office/officeart/2005/8/layout/radial1"/>
    <dgm:cxn modelId="{C65807D0-C5BB-443F-905A-7BB177C17C54}" type="presOf" srcId="{4B00E4CB-6D81-48E8-AAE0-DC2200ED6001}" destId="{3279DB2A-F497-44A6-8B24-83EFFB12EA13}" srcOrd="0" destOrd="0" presId="urn:microsoft.com/office/officeart/2005/8/layout/radial1"/>
    <dgm:cxn modelId="{CA38E815-75F5-4C0B-B80C-E18854D9BD04}" type="presOf" srcId="{4799002F-1C86-45EB-9BF7-CDB50E55F8F5}" destId="{BF9B3DDC-B856-4F15-89E6-32F4E40C0241}" srcOrd="1" destOrd="0" presId="urn:microsoft.com/office/officeart/2005/8/layout/radial1"/>
    <dgm:cxn modelId="{BF28B8A3-8D71-49DB-83DE-461209B4856D}" type="presParOf" srcId="{3279DB2A-F497-44A6-8B24-83EFFB12EA13}" destId="{DC1AC807-6E20-4877-9C5A-9E3D1BECA5F9}" srcOrd="0" destOrd="0" presId="urn:microsoft.com/office/officeart/2005/8/layout/radial1"/>
    <dgm:cxn modelId="{B3101F3B-C70D-49A3-9308-1272527AF460}" type="presParOf" srcId="{3279DB2A-F497-44A6-8B24-83EFFB12EA13}" destId="{C5908C7E-16C1-4864-8AEC-AC06365A9365}" srcOrd="1" destOrd="0" presId="urn:microsoft.com/office/officeart/2005/8/layout/radial1"/>
    <dgm:cxn modelId="{7061C59F-26B8-4A18-A0BC-47ED4DD95889}" type="presParOf" srcId="{C5908C7E-16C1-4864-8AEC-AC06365A9365}" destId="{EA9110AB-7ADC-46DF-9F84-67F8B7E0D23C}" srcOrd="0" destOrd="0" presId="urn:microsoft.com/office/officeart/2005/8/layout/radial1"/>
    <dgm:cxn modelId="{3D89F377-1C43-45B4-BFD4-46C36F5501D2}" type="presParOf" srcId="{3279DB2A-F497-44A6-8B24-83EFFB12EA13}" destId="{48EBC699-9B5F-49EE-A243-22E4FA38549E}" srcOrd="2" destOrd="0" presId="urn:microsoft.com/office/officeart/2005/8/layout/radial1"/>
    <dgm:cxn modelId="{9C9350D1-15D9-4491-AFBB-5BED79FEC4E1}" type="presParOf" srcId="{3279DB2A-F497-44A6-8B24-83EFFB12EA13}" destId="{EA0558AE-9FA4-407C-9383-B02E96D9DEE7}" srcOrd="3" destOrd="0" presId="urn:microsoft.com/office/officeart/2005/8/layout/radial1"/>
    <dgm:cxn modelId="{B651E471-E8E1-4B6A-A0BA-EA6F9BE98D20}" type="presParOf" srcId="{EA0558AE-9FA4-407C-9383-B02E96D9DEE7}" destId="{30DE9127-9505-442D-BA01-8CBCE3E6C252}" srcOrd="0" destOrd="0" presId="urn:microsoft.com/office/officeart/2005/8/layout/radial1"/>
    <dgm:cxn modelId="{D9E8C519-9264-46E4-8BA7-02F4F7E5A577}" type="presParOf" srcId="{3279DB2A-F497-44A6-8B24-83EFFB12EA13}" destId="{44764A49-B05E-44E2-A6AE-7D3F16179F33}" srcOrd="4" destOrd="0" presId="urn:microsoft.com/office/officeart/2005/8/layout/radial1"/>
    <dgm:cxn modelId="{4970846F-C284-4178-9AD5-44B2740D26FB}" type="presParOf" srcId="{3279DB2A-F497-44A6-8B24-83EFFB12EA13}" destId="{3D204D82-4463-45DA-94B7-9A3791A7AB3C}" srcOrd="5" destOrd="0" presId="urn:microsoft.com/office/officeart/2005/8/layout/radial1"/>
    <dgm:cxn modelId="{9532AA4F-99DB-4C16-8372-E5716BA566A0}" type="presParOf" srcId="{3D204D82-4463-45DA-94B7-9A3791A7AB3C}" destId="{BF9B3DDC-B856-4F15-89E6-32F4E40C0241}" srcOrd="0" destOrd="0" presId="urn:microsoft.com/office/officeart/2005/8/layout/radial1"/>
    <dgm:cxn modelId="{619F93C8-7436-485F-B543-975AA14D7551}" type="presParOf" srcId="{3279DB2A-F497-44A6-8B24-83EFFB12EA13}" destId="{AA726F1E-79A0-46F2-8732-C40D0169F14D}"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AC807-6E20-4877-9C5A-9E3D1BECA5F9}">
      <dsp:nvSpPr>
        <dsp:cNvPr id="0" name=""/>
        <dsp:cNvSpPr/>
      </dsp:nvSpPr>
      <dsp:spPr>
        <a:xfrm>
          <a:off x="3757446" y="1858658"/>
          <a:ext cx="1414618" cy="141461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l-GR" sz="1900" kern="1200" dirty="0" smtClean="0"/>
            <a:t>Βαρύτητα </a:t>
          </a:r>
          <a:endParaRPr lang="el-GR" sz="1900" kern="1200" dirty="0"/>
        </a:p>
      </dsp:txBody>
      <dsp:txXfrm>
        <a:off x="3964612" y="2065824"/>
        <a:ext cx="1000286" cy="1000286"/>
      </dsp:txXfrm>
    </dsp:sp>
    <dsp:sp modelId="{C5908C7E-16C1-4864-8AEC-AC06365A9365}">
      <dsp:nvSpPr>
        <dsp:cNvPr id="0" name=""/>
        <dsp:cNvSpPr/>
      </dsp:nvSpPr>
      <dsp:spPr>
        <a:xfrm rot="16200000">
          <a:off x="4250884" y="1630529"/>
          <a:ext cx="427741" cy="28515"/>
        </a:xfrm>
        <a:custGeom>
          <a:avLst/>
          <a:gdLst/>
          <a:ahLst/>
          <a:cxnLst/>
          <a:rect l="0" t="0" r="0" b="0"/>
          <a:pathLst>
            <a:path>
              <a:moveTo>
                <a:pt x="0" y="14257"/>
              </a:moveTo>
              <a:lnTo>
                <a:pt x="427741" y="14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4454061" y="1634094"/>
        <a:ext cx="21387" cy="21387"/>
      </dsp:txXfrm>
    </dsp:sp>
    <dsp:sp modelId="{48EBC699-9B5F-49EE-A243-22E4FA38549E}">
      <dsp:nvSpPr>
        <dsp:cNvPr id="0" name=""/>
        <dsp:cNvSpPr/>
      </dsp:nvSpPr>
      <dsp:spPr>
        <a:xfrm>
          <a:off x="3757446" y="16298"/>
          <a:ext cx="1414618" cy="141461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l-GR" sz="1050" kern="1200" dirty="0" smtClean="0"/>
            <a:t>1.Η διαφορά στο ύψος μπορεί να χρησιμεύσει σαν πίεση σε ένα υγρό όταν μιλάμε για ένα υδραγωγείο ή για έναν ιατρικό ορό. </a:t>
          </a:r>
          <a:endParaRPr lang="el-GR" sz="1050" kern="1200" dirty="0"/>
        </a:p>
      </dsp:txBody>
      <dsp:txXfrm>
        <a:off x="3964612" y="223464"/>
        <a:ext cx="1000286" cy="1000286"/>
      </dsp:txXfrm>
    </dsp:sp>
    <dsp:sp modelId="{EA0558AE-9FA4-407C-9383-B02E96D9DEE7}">
      <dsp:nvSpPr>
        <dsp:cNvPr id="0" name=""/>
        <dsp:cNvSpPr/>
      </dsp:nvSpPr>
      <dsp:spPr>
        <a:xfrm rot="1800000">
          <a:off x="5048649" y="3012299"/>
          <a:ext cx="427741" cy="28515"/>
        </a:xfrm>
        <a:custGeom>
          <a:avLst/>
          <a:gdLst/>
          <a:ahLst/>
          <a:cxnLst/>
          <a:rect l="0" t="0" r="0" b="0"/>
          <a:pathLst>
            <a:path>
              <a:moveTo>
                <a:pt x="0" y="14257"/>
              </a:moveTo>
              <a:lnTo>
                <a:pt x="427741" y="14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5251827" y="3015863"/>
        <a:ext cx="21387" cy="21387"/>
      </dsp:txXfrm>
    </dsp:sp>
    <dsp:sp modelId="{44764A49-B05E-44E2-A6AE-7D3F16179F33}">
      <dsp:nvSpPr>
        <dsp:cNvPr id="0" name=""/>
        <dsp:cNvSpPr/>
      </dsp:nvSpPr>
      <dsp:spPr>
        <a:xfrm>
          <a:off x="5352976" y="2779838"/>
          <a:ext cx="1414618" cy="141461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l-GR" sz="1050" kern="1200" dirty="0" smtClean="0"/>
            <a:t>2.Έχουμε τη δυνατότητα να παράγουμε ηλεκτρικό ρεύμα από τα υδροηλεκτρικά εργοστάσια.</a:t>
          </a:r>
          <a:endParaRPr lang="el-GR" sz="1050" kern="1200" dirty="0"/>
        </a:p>
      </dsp:txBody>
      <dsp:txXfrm>
        <a:off x="5560142" y="2987004"/>
        <a:ext cx="1000286" cy="1000286"/>
      </dsp:txXfrm>
    </dsp:sp>
    <dsp:sp modelId="{3D204D82-4463-45DA-94B7-9A3791A7AB3C}">
      <dsp:nvSpPr>
        <dsp:cNvPr id="0" name=""/>
        <dsp:cNvSpPr/>
      </dsp:nvSpPr>
      <dsp:spPr>
        <a:xfrm rot="9000000">
          <a:off x="3453119" y="3012299"/>
          <a:ext cx="427741" cy="28515"/>
        </a:xfrm>
        <a:custGeom>
          <a:avLst/>
          <a:gdLst/>
          <a:ahLst/>
          <a:cxnLst/>
          <a:rect l="0" t="0" r="0" b="0"/>
          <a:pathLst>
            <a:path>
              <a:moveTo>
                <a:pt x="0" y="14257"/>
              </a:moveTo>
              <a:lnTo>
                <a:pt x="427741" y="14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0800000">
        <a:off x="3656296" y="3015863"/>
        <a:ext cx="21387" cy="21387"/>
      </dsp:txXfrm>
    </dsp:sp>
    <dsp:sp modelId="{AA726F1E-79A0-46F2-8732-C40D0169F14D}">
      <dsp:nvSpPr>
        <dsp:cNvPr id="0" name=""/>
        <dsp:cNvSpPr/>
      </dsp:nvSpPr>
      <dsp:spPr>
        <a:xfrm>
          <a:off x="2161916" y="2779838"/>
          <a:ext cx="1414618" cy="141461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l-GR" sz="1050" kern="1200" dirty="0" smtClean="0"/>
            <a:t>3.Η σωστή λειτουργία ενός μεγάλου αριθμού μηχανών, συσκευών και συστημάτων εξαρτάται με κάποιο τρόπο από τη βαρύτητα.</a:t>
          </a:r>
          <a:endParaRPr lang="el-GR" sz="1050" kern="1200" dirty="0"/>
        </a:p>
      </dsp:txBody>
      <dsp:txXfrm>
        <a:off x="2369082" y="2987004"/>
        <a:ext cx="1000286" cy="100028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l-GR" smtClean="0"/>
              <a:t>23/4/2018</a:t>
            </a:r>
            <a:endParaRPr lang="el-GR"/>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l-GR" smtClean="0"/>
              <a:t>Νεύτωνας </a:t>
            </a:r>
            <a:endParaRPr lang="el-GR"/>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DE029A-7F9A-4113-A438-4F933125A149}" type="slidenum">
              <a:rPr lang="el-GR" smtClean="0"/>
              <a:t>‹#›</a:t>
            </a:fld>
            <a:endParaRPr lang="el-GR"/>
          </a:p>
        </p:txBody>
      </p:sp>
    </p:spTree>
    <p:extLst>
      <p:ext uri="{BB962C8B-B14F-4D97-AF65-F5344CB8AC3E}">
        <p14:creationId xmlns:p14="http://schemas.microsoft.com/office/powerpoint/2010/main" val="309137606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l-GR" smtClean="0"/>
              <a:t>23/4/2018</a:t>
            </a:r>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l-GR" smtClean="0"/>
              <a:t>Νεύτωνας </a:t>
            </a:r>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A8E6E2-7ECD-4BD9-BF21-78CFD9A1DB01}" type="slidenum">
              <a:rPr lang="el-GR" smtClean="0"/>
              <a:t>‹#›</a:t>
            </a:fld>
            <a:endParaRPr lang="el-GR"/>
          </a:p>
        </p:txBody>
      </p:sp>
    </p:spTree>
    <p:extLst>
      <p:ext uri="{BB962C8B-B14F-4D97-AF65-F5344CB8AC3E}">
        <p14:creationId xmlns:p14="http://schemas.microsoft.com/office/powerpoint/2010/main" val="1833445367"/>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υποσέλιδου 3"/>
          <p:cNvSpPr>
            <a:spLocks noGrp="1"/>
          </p:cNvSpPr>
          <p:nvPr>
            <p:ph type="ftr" sz="quarter" idx="10"/>
          </p:nvPr>
        </p:nvSpPr>
        <p:spPr/>
        <p:txBody>
          <a:bodyPr/>
          <a:lstStyle/>
          <a:p>
            <a:r>
              <a:rPr lang="el-GR" smtClean="0"/>
              <a:t>Νεύτωνας </a:t>
            </a:r>
            <a:endParaRPr lang="el-GR"/>
          </a:p>
        </p:txBody>
      </p:sp>
      <p:sp>
        <p:nvSpPr>
          <p:cNvPr id="5" name="Θέση αριθμού διαφάνειας 4"/>
          <p:cNvSpPr>
            <a:spLocks noGrp="1"/>
          </p:cNvSpPr>
          <p:nvPr>
            <p:ph type="sldNum" sz="quarter" idx="11"/>
          </p:nvPr>
        </p:nvSpPr>
        <p:spPr/>
        <p:txBody>
          <a:bodyPr/>
          <a:lstStyle/>
          <a:p>
            <a:fld id="{ABA8E6E2-7ECD-4BD9-BF21-78CFD9A1DB01}" type="slidenum">
              <a:rPr lang="el-GR" smtClean="0"/>
              <a:t>1</a:t>
            </a:fld>
            <a:endParaRPr lang="el-GR"/>
          </a:p>
        </p:txBody>
      </p:sp>
      <p:sp>
        <p:nvSpPr>
          <p:cNvPr id="6" name="Θέση ημερομηνίας 5"/>
          <p:cNvSpPr>
            <a:spLocks noGrp="1"/>
          </p:cNvSpPr>
          <p:nvPr>
            <p:ph type="dt" idx="12"/>
          </p:nvPr>
        </p:nvSpPr>
        <p:spPr/>
        <p:txBody>
          <a:bodyPr/>
          <a:lstStyle/>
          <a:p>
            <a:r>
              <a:rPr lang="el-GR" smtClean="0"/>
              <a:t>23/4/2018</a:t>
            </a:r>
            <a:endParaRPr lang="el-GR"/>
          </a:p>
        </p:txBody>
      </p:sp>
      <p:sp>
        <p:nvSpPr>
          <p:cNvPr id="7" name="Θέση κεφαλίδας 6"/>
          <p:cNvSpPr>
            <a:spLocks noGrp="1"/>
          </p:cNvSpPr>
          <p:nvPr>
            <p:ph type="hdr" sz="quarter" idx="13"/>
          </p:nvPr>
        </p:nvSpPr>
        <p:spPr/>
        <p:txBody>
          <a:bodyPr/>
          <a:lstStyle/>
          <a:p>
            <a:endParaRPr lang="el-GR"/>
          </a:p>
        </p:txBody>
      </p:sp>
    </p:spTree>
    <p:extLst>
      <p:ext uri="{BB962C8B-B14F-4D97-AF65-F5344CB8AC3E}">
        <p14:creationId xmlns:p14="http://schemas.microsoft.com/office/powerpoint/2010/main" val="4151642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κεφαλίδας 3"/>
          <p:cNvSpPr>
            <a:spLocks noGrp="1"/>
          </p:cNvSpPr>
          <p:nvPr>
            <p:ph type="hdr" sz="quarter" idx="10"/>
          </p:nvPr>
        </p:nvSpPr>
        <p:spPr/>
        <p:txBody>
          <a:bodyPr/>
          <a:lstStyle/>
          <a:p>
            <a:endParaRPr lang="el-GR"/>
          </a:p>
        </p:txBody>
      </p:sp>
      <p:sp>
        <p:nvSpPr>
          <p:cNvPr id="5" name="Θέση ημερομηνίας 4"/>
          <p:cNvSpPr>
            <a:spLocks noGrp="1"/>
          </p:cNvSpPr>
          <p:nvPr>
            <p:ph type="dt" idx="11"/>
          </p:nvPr>
        </p:nvSpPr>
        <p:spPr/>
        <p:txBody>
          <a:bodyPr/>
          <a:lstStyle/>
          <a:p>
            <a:r>
              <a:rPr lang="el-GR" smtClean="0"/>
              <a:t>23/4/2018</a:t>
            </a:r>
            <a:endParaRPr lang="el-GR"/>
          </a:p>
        </p:txBody>
      </p:sp>
      <p:sp>
        <p:nvSpPr>
          <p:cNvPr id="6" name="Θέση υποσέλιδου 5"/>
          <p:cNvSpPr>
            <a:spLocks noGrp="1"/>
          </p:cNvSpPr>
          <p:nvPr>
            <p:ph type="ftr" sz="quarter" idx="12"/>
          </p:nvPr>
        </p:nvSpPr>
        <p:spPr/>
        <p:txBody>
          <a:bodyPr/>
          <a:lstStyle/>
          <a:p>
            <a:r>
              <a:rPr lang="el-GR" smtClean="0"/>
              <a:t>Νεύτωνας </a:t>
            </a:r>
            <a:endParaRPr lang="el-GR"/>
          </a:p>
        </p:txBody>
      </p:sp>
      <p:sp>
        <p:nvSpPr>
          <p:cNvPr id="7" name="Θέση αριθμού διαφάνειας 6"/>
          <p:cNvSpPr>
            <a:spLocks noGrp="1"/>
          </p:cNvSpPr>
          <p:nvPr>
            <p:ph type="sldNum" sz="quarter" idx="13"/>
          </p:nvPr>
        </p:nvSpPr>
        <p:spPr/>
        <p:txBody>
          <a:bodyPr/>
          <a:lstStyle/>
          <a:p>
            <a:fld id="{ABA8E6E2-7ECD-4BD9-BF21-78CFD9A1DB01}" type="slidenum">
              <a:rPr lang="el-GR" smtClean="0"/>
              <a:t>2</a:t>
            </a:fld>
            <a:endParaRPr lang="el-GR"/>
          </a:p>
        </p:txBody>
      </p:sp>
    </p:spTree>
    <p:extLst>
      <p:ext uri="{BB962C8B-B14F-4D97-AF65-F5344CB8AC3E}">
        <p14:creationId xmlns:p14="http://schemas.microsoft.com/office/powerpoint/2010/main" val="1485811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ABA8E6E2-7ECD-4BD9-BF21-78CFD9A1DB01}" type="slidenum">
              <a:rPr lang="el-GR" smtClean="0"/>
              <a:t>6</a:t>
            </a:fld>
            <a:endParaRPr lang="el-GR"/>
          </a:p>
        </p:txBody>
      </p:sp>
      <p:sp>
        <p:nvSpPr>
          <p:cNvPr id="5" name="Θέση υποσέλιδου 4"/>
          <p:cNvSpPr>
            <a:spLocks noGrp="1"/>
          </p:cNvSpPr>
          <p:nvPr>
            <p:ph type="ftr" sz="quarter" idx="11"/>
          </p:nvPr>
        </p:nvSpPr>
        <p:spPr/>
        <p:txBody>
          <a:bodyPr/>
          <a:lstStyle/>
          <a:p>
            <a:r>
              <a:rPr lang="el-GR" smtClean="0"/>
              <a:t>Νεύτωνας </a:t>
            </a:r>
            <a:endParaRPr lang="el-GR"/>
          </a:p>
        </p:txBody>
      </p:sp>
      <p:sp>
        <p:nvSpPr>
          <p:cNvPr id="6" name="Θέση ημερομηνίας 5"/>
          <p:cNvSpPr>
            <a:spLocks noGrp="1"/>
          </p:cNvSpPr>
          <p:nvPr>
            <p:ph type="dt" idx="12"/>
          </p:nvPr>
        </p:nvSpPr>
        <p:spPr/>
        <p:txBody>
          <a:bodyPr/>
          <a:lstStyle/>
          <a:p>
            <a:r>
              <a:rPr lang="el-GR" smtClean="0"/>
              <a:t>23/4/2018</a:t>
            </a:r>
            <a:endParaRPr lang="el-GR"/>
          </a:p>
        </p:txBody>
      </p:sp>
      <p:sp>
        <p:nvSpPr>
          <p:cNvPr id="7" name="Θέση κεφαλίδας 6"/>
          <p:cNvSpPr>
            <a:spLocks noGrp="1"/>
          </p:cNvSpPr>
          <p:nvPr>
            <p:ph type="hdr" sz="quarter" idx="13"/>
          </p:nvPr>
        </p:nvSpPr>
        <p:spPr/>
        <p:txBody>
          <a:bodyPr/>
          <a:lstStyle/>
          <a:p>
            <a:endParaRPr lang="el-GR"/>
          </a:p>
        </p:txBody>
      </p:sp>
    </p:spTree>
    <p:extLst>
      <p:ext uri="{BB962C8B-B14F-4D97-AF65-F5344CB8AC3E}">
        <p14:creationId xmlns:p14="http://schemas.microsoft.com/office/powerpoint/2010/main" val="3662067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12192000" cy="1587500"/>
          </a:xfrm>
          <a:solidFill>
            <a:schemeClr val="tx1"/>
          </a:solidFill>
        </p:spPr>
        <p:txBody>
          <a:bodyPr anchor="b"/>
          <a:lstStyle>
            <a:lvl1pPr algn="ctr">
              <a:defRPr sz="6000"/>
            </a:lvl1pPr>
          </a:lstStyle>
          <a:p>
            <a:r>
              <a:rPr lang="el-GR" dirty="0" smtClean="0"/>
              <a:t>Στυλ κύριου τίτλου</a:t>
            </a:r>
            <a:endParaRPr lang="el-GR" dirty="0"/>
          </a:p>
        </p:txBody>
      </p:sp>
      <p:sp>
        <p:nvSpPr>
          <p:cNvPr id="3" name="Υπότιτλος 2"/>
          <p:cNvSpPr>
            <a:spLocks noGrp="1"/>
          </p:cNvSpPr>
          <p:nvPr>
            <p:ph type="subTitle" idx="1"/>
          </p:nvPr>
        </p:nvSpPr>
        <p:spPr>
          <a:xfrm>
            <a:off x="88900" y="1587499"/>
            <a:ext cx="12103100" cy="51339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r>
              <a:rPr lang="el-GR" smtClean="0"/>
              <a:t>Νεύτωνα </a:t>
            </a:r>
            <a:endParaRPr lang="el-GR" dirty="0"/>
          </a:p>
        </p:txBody>
      </p:sp>
      <p:sp>
        <p:nvSpPr>
          <p:cNvPr id="5" name="Θέση υποσέλιδου 4"/>
          <p:cNvSpPr>
            <a:spLocks noGrp="1"/>
          </p:cNvSpPr>
          <p:nvPr>
            <p:ph type="ftr" sz="quarter" idx="11"/>
          </p:nvPr>
        </p:nvSpPr>
        <p:spPr/>
        <p:txBody>
          <a:bodyPr/>
          <a:lstStyle/>
          <a:p>
            <a:r>
              <a:rPr lang="el-GR" dirty="0" smtClean="0"/>
              <a:t>&lt;&lt;Η βαρύτητα&gt;&gt;</a:t>
            </a:r>
            <a:endParaRPr lang="el-GR" dirty="0"/>
          </a:p>
        </p:txBody>
      </p:sp>
      <p:sp>
        <p:nvSpPr>
          <p:cNvPr id="6" name="Θέση αριθμού διαφάνειας 5"/>
          <p:cNvSpPr>
            <a:spLocks noGrp="1"/>
          </p:cNvSpPr>
          <p:nvPr>
            <p:ph type="sldNum" sz="quarter" idx="12"/>
          </p:nvPr>
        </p:nvSpPr>
        <p:spPr/>
        <p:txBody>
          <a:bodyPr/>
          <a:lstStyle/>
          <a:p>
            <a:r>
              <a:rPr lang="el-GR" dirty="0" smtClean="0"/>
              <a:t>1</a:t>
            </a:r>
            <a:endParaRPr lang="el-GR" dirty="0"/>
          </a:p>
        </p:txBody>
      </p:sp>
      <p:pic>
        <p:nvPicPr>
          <p:cNvPr id="7" name="Εικόνα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518" y="8932"/>
            <a:ext cx="1093318" cy="1093318"/>
          </a:xfrm>
          <a:prstGeom prst="rect">
            <a:avLst/>
          </a:prstGeom>
        </p:spPr>
      </p:pic>
      <p:sp>
        <p:nvSpPr>
          <p:cNvPr id="8" name="TextBox 7"/>
          <p:cNvSpPr txBox="1"/>
          <p:nvPr userDrawn="1"/>
        </p:nvSpPr>
        <p:spPr>
          <a:xfrm>
            <a:off x="838200" y="8933"/>
            <a:ext cx="2527300" cy="230832"/>
          </a:xfrm>
          <a:prstGeom prst="rect">
            <a:avLst/>
          </a:prstGeom>
          <a:noFill/>
        </p:spPr>
        <p:txBody>
          <a:bodyPr wrap="square" rtlCol="0">
            <a:spAutoFit/>
          </a:bodyPr>
          <a:lstStyle/>
          <a:p>
            <a:r>
              <a:rPr lang="el-GR" sz="900" i="1" dirty="0" smtClean="0">
                <a:solidFill>
                  <a:schemeClr val="bg1"/>
                </a:solidFill>
              </a:rPr>
              <a:t>Παιδαγωγικό</a:t>
            </a:r>
            <a:r>
              <a:rPr lang="el-GR" sz="900" i="1" baseline="0" dirty="0" smtClean="0">
                <a:solidFill>
                  <a:schemeClr val="bg1"/>
                </a:solidFill>
              </a:rPr>
              <a:t> Τμήμα Δημοτικής Εκπαίδευσης </a:t>
            </a:r>
            <a:endParaRPr lang="el-GR" sz="900" i="1" dirty="0">
              <a:solidFill>
                <a:schemeClr val="bg1"/>
              </a:solidFill>
            </a:endParaRPr>
          </a:p>
        </p:txBody>
      </p:sp>
    </p:spTree>
    <p:extLst>
      <p:ext uri="{BB962C8B-B14F-4D97-AF65-F5344CB8AC3E}">
        <p14:creationId xmlns:p14="http://schemas.microsoft.com/office/powerpoint/2010/main" val="39234840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r>
              <a:rPr lang="el-GR" smtClean="0"/>
              <a:t>Νεύτωνα </a:t>
            </a:r>
            <a:endParaRPr lang="el-GR"/>
          </a:p>
        </p:txBody>
      </p:sp>
      <p:sp>
        <p:nvSpPr>
          <p:cNvPr id="5" name="Θέση υποσέλιδου 4"/>
          <p:cNvSpPr>
            <a:spLocks noGrp="1"/>
          </p:cNvSpPr>
          <p:nvPr>
            <p:ph type="ftr" sz="quarter" idx="11"/>
          </p:nvPr>
        </p:nvSpPr>
        <p:spPr/>
        <p:txBody>
          <a:bodyPr/>
          <a:lstStyle/>
          <a:p>
            <a:r>
              <a:rPr lang="el-GR" smtClean="0"/>
              <a:t>&lt;&lt;Η βαρύτητα&gt;&gt;</a:t>
            </a:r>
            <a:endParaRPr lang="el-GR"/>
          </a:p>
        </p:txBody>
      </p:sp>
      <p:sp>
        <p:nvSpPr>
          <p:cNvPr id="6" name="Θέση αριθμού διαφάνειας 5"/>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33178883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r>
              <a:rPr lang="el-GR" smtClean="0"/>
              <a:t>Νεύτωνα </a:t>
            </a:r>
            <a:endParaRPr lang="el-GR"/>
          </a:p>
        </p:txBody>
      </p:sp>
      <p:sp>
        <p:nvSpPr>
          <p:cNvPr id="5" name="Θέση υποσέλιδου 4"/>
          <p:cNvSpPr>
            <a:spLocks noGrp="1"/>
          </p:cNvSpPr>
          <p:nvPr>
            <p:ph type="ftr" sz="quarter" idx="11"/>
          </p:nvPr>
        </p:nvSpPr>
        <p:spPr/>
        <p:txBody>
          <a:bodyPr/>
          <a:lstStyle/>
          <a:p>
            <a:r>
              <a:rPr lang="el-GR" smtClean="0"/>
              <a:t>&lt;&lt;Η βαρύτητα&gt;&gt;</a:t>
            </a:r>
            <a:endParaRPr lang="el-GR"/>
          </a:p>
        </p:txBody>
      </p:sp>
      <p:sp>
        <p:nvSpPr>
          <p:cNvPr id="6" name="Θέση αριθμού διαφάνειας 5"/>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6885566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r>
              <a:rPr lang="el-GR" smtClean="0"/>
              <a:t>Νεύτωνα </a:t>
            </a:r>
            <a:endParaRPr lang="el-GR"/>
          </a:p>
        </p:txBody>
      </p:sp>
      <p:sp>
        <p:nvSpPr>
          <p:cNvPr id="5" name="Θέση υποσέλιδου 4"/>
          <p:cNvSpPr>
            <a:spLocks noGrp="1"/>
          </p:cNvSpPr>
          <p:nvPr>
            <p:ph type="ftr" sz="quarter" idx="11"/>
          </p:nvPr>
        </p:nvSpPr>
        <p:spPr/>
        <p:txBody>
          <a:bodyPr/>
          <a:lstStyle/>
          <a:p>
            <a:r>
              <a:rPr lang="el-GR" smtClean="0"/>
              <a:t>&lt;&lt;Η βαρύτητα&gt;&gt;</a:t>
            </a:r>
            <a:endParaRPr lang="el-GR"/>
          </a:p>
        </p:txBody>
      </p:sp>
      <p:sp>
        <p:nvSpPr>
          <p:cNvPr id="6" name="Θέση αριθμού διαφάνειας 5"/>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9973713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r>
              <a:rPr lang="el-GR" smtClean="0"/>
              <a:t>Νεύτωνα </a:t>
            </a:r>
            <a:endParaRPr lang="el-GR"/>
          </a:p>
        </p:txBody>
      </p:sp>
      <p:sp>
        <p:nvSpPr>
          <p:cNvPr id="5" name="Θέση υποσέλιδου 4"/>
          <p:cNvSpPr>
            <a:spLocks noGrp="1"/>
          </p:cNvSpPr>
          <p:nvPr>
            <p:ph type="ftr" sz="quarter" idx="11"/>
          </p:nvPr>
        </p:nvSpPr>
        <p:spPr/>
        <p:txBody>
          <a:bodyPr/>
          <a:lstStyle/>
          <a:p>
            <a:r>
              <a:rPr lang="el-GR" smtClean="0"/>
              <a:t>&lt;&lt;Η βαρύτητα&gt;&gt;</a:t>
            </a:r>
            <a:endParaRPr lang="el-GR"/>
          </a:p>
        </p:txBody>
      </p:sp>
      <p:sp>
        <p:nvSpPr>
          <p:cNvPr id="6" name="Θέση αριθμού διαφάνειας 5"/>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19938528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r>
              <a:rPr lang="el-GR" smtClean="0"/>
              <a:t>Νεύτωνα </a:t>
            </a:r>
            <a:endParaRPr lang="el-GR"/>
          </a:p>
        </p:txBody>
      </p:sp>
      <p:sp>
        <p:nvSpPr>
          <p:cNvPr id="6" name="Θέση υποσέλιδου 5"/>
          <p:cNvSpPr>
            <a:spLocks noGrp="1"/>
          </p:cNvSpPr>
          <p:nvPr>
            <p:ph type="ftr" sz="quarter" idx="11"/>
          </p:nvPr>
        </p:nvSpPr>
        <p:spPr/>
        <p:txBody>
          <a:bodyPr/>
          <a:lstStyle/>
          <a:p>
            <a:r>
              <a:rPr lang="el-GR" smtClean="0"/>
              <a:t>&lt;&lt;Η βαρύτητα&gt;&gt;</a:t>
            </a:r>
            <a:endParaRPr lang="el-GR"/>
          </a:p>
        </p:txBody>
      </p:sp>
      <p:sp>
        <p:nvSpPr>
          <p:cNvPr id="7" name="Θέση αριθμού διαφάνειας 6"/>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24595847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r>
              <a:rPr lang="el-GR" smtClean="0"/>
              <a:t>Νεύτωνα </a:t>
            </a:r>
            <a:endParaRPr lang="el-GR"/>
          </a:p>
        </p:txBody>
      </p:sp>
      <p:sp>
        <p:nvSpPr>
          <p:cNvPr id="8" name="Θέση υποσέλιδου 7"/>
          <p:cNvSpPr>
            <a:spLocks noGrp="1"/>
          </p:cNvSpPr>
          <p:nvPr>
            <p:ph type="ftr" sz="quarter" idx="11"/>
          </p:nvPr>
        </p:nvSpPr>
        <p:spPr/>
        <p:txBody>
          <a:bodyPr/>
          <a:lstStyle/>
          <a:p>
            <a:r>
              <a:rPr lang="el-GR" smtClean="0"/>
              <a:t>&lt;&lt;Η βαρύτητα&gt;&gt;</a:t>
            </a:r>
            <a:endParaRPr lang="el-GR"/>
          </a:p>
        </p:txBody>
      </p:sp>
      <p:sp>
        <p:nvSpPr>
          <p:cNvPr id="9" name="Θέση αριθμού διαφάνειας 8"/>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8987310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r>
              <a:rPr lang="el-GR" smtClean="0"/>
              <a:t>Νεύτωνα </a:t>
            </a:r>
            <a:endParaRPr lang="el-GR"/>
          </a:p>
        </p:txBody>
      </p:sp>
      <p:sp>
        <p:nvSpPr>
          <p:cNvPr id="4" name="Θέση υποσέλιδου 3"/>
          <p:cNvSpPr>
            <a:spLocks noGrp="1"/>
          </p:cNvSpPr>
          <p:nvPr>
            <p:ph type="ftr" sz="quarter" idx="11"/>
          </p:nvPr>
        </p:nvSpPr>
        <p:spPr/>
        <p:txBody>
          <a:bodyPr/>
          <a:lstStyle/>
          <a:p>
            <a:r>
              <a:rPr lang="el-GR" smtClean="0"/>
              <a:t>&lt;&lt;Η βαρύτητα&gt;&gt;</a:t>
            </a:r>
            <a:endParaRPr lang="el-GR"/>
          </a:p>
        </p:txBody>
      </p:sp>
      <p:sp>
        <p:nvSpPr>
          <p:cNvPr id="5" name="Θέση αριθμού διαφάνειας 4"/>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14337149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r>
              <a:rPr lang="el-GR" smtClean="0"/>
              <a:t>Νεύτωνα </a:t>
            </a:r>
            <a:endParaRPr lang="el-GR"/>
          </a:p>
        </p:txBody>
      </p:sp>
      <p:sp>
        <p:nvSpPr>
          <p:cNvPr id="3" name="Θέση υποσέλιδου 2"/>
          <p:cNvSpPr>
            <a:spLocks noGrp="1"/>
          </p:cNvSpPr>
          <p:nvPr>
            <p:ph type="ftr" sz="quarter" idx="11"/>
          </p:nvPr>
        </p:nvSpPr>
        <p:spPr/>
        <p:txBody>
          <a:bodyPr/>
          <a:lstStyle/>
          <a:p>
            <a:r>
              <a:rPr lang="el-GR" smtClean="0"/>
              <a:t>&lt;&lt;Η βαρύτητα&gt;&gt;</a:t>
            </a:r>
            <a:endParaRPr lang="el-GR"/>
          </a:p>
        </p:txBody>
      </p:sp>
      <p:sp>
        <p:nvSpPr>
          <p:cNvPr id="4" name="Θέση αριθμού διαφάνειας 3"/>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28457827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r>
              <a:rPr lang="el-GR" smtClean="0"/>
              <a:t>Νεύτωνα </a:t>
            </a:r>
            <a:endParaRPr lang="el-GR"/>
          </a:p>
        </p:txBody>
      </p:sp>
      <p:sp>
        <p:nvSpPr>
          <p:cNvPr id="6" name="Θέση υποσέλιδου 5"/>
          <p:cNvSpPr>
            <a:spLocks noGrp="1"/>
          </p:cNvSpPr>
          <p:nvPr>
            <p:ph type="ftr" sz="quarter" idx="11"/>
          </p:nvPr>
        </p:nvSpPr>
        <p:spPr/>
        <p:txBody>
          <a:bodyPr/>
          <a:lstStyle/>
          <a:p>
            <a:r>
              <a:rPr lang="el-GR" smtClean="0"/>
              <a:t>&lt;&lt;Η βαρύτητα&gt;&gt;</a:t>
            </a:r>
            <a:endParaRPr lang="el-GR"/>
          </a:p>
        </p:txBody>
      </p:sp>
      <p:sp>
        <p:nvSpPr>
          <p:cNvPr id="7" name="Θέση αριθμού διαφάνειας 6"/>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899440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r>
              <a:rPr lang="el-GR" smtClean="0"/>
              <a:t>Νεύτωνα </a:t>
            </a:r>
            <a:endParaRPr lang="el-GR"/>
          </a:p>
        </p:txBody>
      </p:sp>
      <p:sp>
        <p:nvSpPr>
          <p:cNvPr id="6" name="Θέση υποσέλιδου 5"/>
          <p:cNvSpPr>
            <a:spLocks noGrp="1"/>
          </p:cNvSpPr>
          <p:nvPr>
            <p:ph type="ftr" sz="quarter" idx="11"/>
          </p:nvPr>
        </p:nvSpPr>
        <p:spPr/>
        <p:txBody>
          <a:bodyPr/>
          <a:lstStyle/>
          <a:p>
            <a:r>
              <a:rPr lang="el-GR" smtClean="0"/>
              <a:t>&lt;&lt;Η βαρύτητα&gt;&gt;</a:t>
            </a:r>
            <a:endParaRPr lang="el-GR"/>
          </a:p>
        </p:txBody>
      </p:sp>
      <p:sp>
        <p:nvSpPr>
          <p:cNvPr id="7" name="Θέση αριθμού διαφάνειας 6"/>
          <p:cNvSpPr>
            <a:spLocks noGrp="1"/>
          </p:cNvSpPr>
          <p:nvPr>
            <p:ph type="sldNum" sz="quarter" idx="12"/>
          </p:nvPr>
        </p:nvSpPr>
        <p:spPr/>
        <p:txBody>
          <a:bodyPr/>
          <a:lstStyle/>
          <a:p>
            <a:fld id="{5C7C5F23-3B52-4004-AF9B-F4473DE1987A}" type="slidenum">
              <a:rPr lang="el-GR" smtClean="0"/>
              <a:t>‹#›</a:t>
            </a:fld>
            <a:endParaRPr lang="el-GR"/>
          </a:p>
        </p:txBody>
      </p:sp>
    </p:spTree>
    <p:extLst>
      <p:ext uri="{BB962C8B-B14F-4D97-AF65-F5344CB8AC3E}">
        <p14:creationId xmlns:p14="http://schemas.microsoft.com/office/powerpoint/2010/main" val="18939486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Νεύτωνα </a:t>
            </a:r>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&lt;&lt;Η βαρύτητα&gt;&gt;</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7C5F23-3B52-4004-AF9B-F4473DE1987A}" type="slidenum">
              <a:rPr lang="el-GR" smtClean="0"/>
              <a:t>‹#›</a:t>
            </a:fld>
            <a:endParaRPr lang="el-GR"/>
          </a:p>
        </p:txBody>
      </p:sp>
    </p:spTree>
    <p:extLst>
      <p:ext uri="{BB962C8B-B14F-4D97-AF65-F5344CB8AC3E}">
        <p14:creationId xmlns:p14="http://schemas.microsoft.com/office/powerpoint/2010/main" val="3809870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12192000" cy="1471961"/>
          </a:xfrm>
          <a:solidFill>
            <a:schemeClr val="tx1"/>
          </a:solidFill>
        </p:spPr>
        <p:txBody>
          <a:bodyPr>
            <a:noAutofit/>
          </a:bodyPr>
          <a:lstStyle/>
          <a:p>
            <a:r>
              <a:rPr lang="el-GR" sz="4000" dirty="0" smtClean="0">
                <a:solidFill>
                  <a:schemeClr val="bg1"/>
                </a:solidFill>
              </a:rPr>
              <a:t>2</a:t>
            </a:r>
            <a:r>
              <a:rPr lang="el-GR" sz="4000" baseline="30000" dirty="0" smtClean="0">
                <a:solidFill>
                  <a:schemeClr val="bg1"/>
                </a:solidFill>
              </a:rPr>
              <a:t>η</a:t>
            </a:r>
            <a:r>
              <a:rPr lang="el-GR" sz="4000" dirty="0" smtClean="0">
                <a:solidFill>
                  <a:schemeClr val="bg1"/>
                </a:solidFill>
              </a:rPr>
              <a:t> εργαστηριακή εργασία με θέμα το </a:t>
            </a:r>
            <a:r>
              <a:rPr lang="en-US" sz="4000" dirty="0" smtClean="0">
                <a:solidFill>
                  <a:schemeClr val="bg1"/>
                </a:solidFill>
              </a:rPr>
              <a:t>power point </a:t>
            </a:r>
            <a:endParaRPr lang="el-GR" sz="4000" dirty="0">
              <a:solidFill>
                <a:schemeClr val="bg1"/>
              </a:solidFill>
            </a:endParaRPr>
          </a:p>
        </p:txBody>
      </p:sp>
      <p:sp>
        <p:nvSpPr>
          <p:cNvPr id="3" name="Υπότιτλος 2"/>
          <p:cNvSpPr>
            <a:spLocks noGrp="1"/>
          </p:cNvSpPr>
          <p:nvPr>
            <p:ph type="subTitle" idx="1"/>
          </p:nvPr>
        </p:nvSpPr>
        <p:spPr>
          <a:xfrm>
            <a:off x="223024" y="1940312"/>
            <a:ext cx="11407698" cy="4382429"/>
          </a:xfrm>
        </p:spPr>
        <p:txBody>
          <a:bodyPr/>
          <a:lstStyle/>
          <a:p>
            <a:r>
              <a:rPr lang="el-GR" dirty="0" smtClean="0"/>
              <a:t>Χρυσάφη Αναστασία(4548) </a:t>
            </a:r>
            <a:endParaRPr lang="el-GR"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8955"/>
            <a:ext cx="934050" cy="934050"/>
          </a:xfrm>
          <a:prstGeom prst="rect">
            <a:avLst/>
          </a:prstGeom>
        </p:spPr>
      </p:pic>
      <p:sp>
        <p:nvSpPr>
          <p:cNvPr id="5" name="TextBox 4"/>
          <p:cNvSpPr txBox="1"/>
          <p:nvPr/>
        </p:nvSpPr>
        <p:spPr>
          <a:xfrm>
            <a:off x="0" y="84513"/>
            <a:ext cx="3166947" cy="246221"/>
          </a:xfrm>
          <a:prstGeom prst="rect">
            <a:avLst/>
          </a:prstGeom>
          <a:noFill/>
        </p:spPr>
        <p:txBody>
          <a:bodyPr wrap="square" rtlCol="0">
            <a:spAutoFit/>
          </a:bodyPr>
          <a:lstStyle/>
          <a:p>
            <a:r>
              <a:rPr lang="el-GR" sz="1000" i="1" dirty="0" smtClean="0">
                <a:solidFill>
                  <a:schemeClr val="bg1"/>
                </a:solidFill>
              </a:rPr>
              <a:t>Παιδαγωγικό Τμήμα Δημοτικής Εκπαίδευσης</a:t>
            </a:r>
            <a:endParaRPr lang="el-GR" sz="1000" i="1" dirty="0">
              <a:solidFill>
                <a:schemeClr val="bg1"/>
              </a:solidFill>
            </a:endParaRPr>
          </a:p>
        </p:txBody>
      </p:sp>
      <p:sp>
        <p:nvSpPr>
          <p:cNvPr id="6" name="Θέση υποσέλιδου 5"/>
          <p:cNvSpPr>
            <a:spLocks noGrp="1"/>
          </p:cNvSpPr>
          <p:nvPr>
            <p:ph type="ftr" sz="quarter" idx="11"/>
          </p:nvPr>
        </p:nvSpPr>
        <p:spPr/>
        <p:txBody>
          <a:bodyPr/>
          <a:lstStyle/>
          <a:p>
            <a:r>
              <a:rPr lang="el-GR" smtClean="0"/>
              <a:t>&lt;&lt;Η βαρύτητα&gt;&gt;</a:t>
            </a:r>
            <a:endParaRPr lang="el-GR" dirty="0"/>
          </a:p>
        </p:txBody>
      </p:sp>
      <p:sp>
        <p:nvSpPr>
          <p:cNvPr id="7" name="Θέση ημερομηνίας 6"/>
          <p:cNvSpPr>
            <a:spLocks noGrp="1"/>
          </p:cNvSpPr>
          <p:nvPr>
            <p:ph type="dt" sz="half" idx="10"/>
          </p:nvPr>
        </p:nvSpPr>
        <p:spPr/>
        <p:txBody>
          <a:bodyPr/>
          <a:lstStyle/>
          <a:p>
            <a:r>
              <a:rPr lang="el-GR" smtClean="0"/>
              <a:t>Νεύτωνα </a:t>
            </a:r>
            <a:endParaRPr lang="el-GR" dirty="0"/>
          </a:p>
        </p:txBody>
      </p:sp>
      <p:sp>
        <p:nvSpPr>
          <p:cNvPr id="9" name="Θέση αριθμού διαφάνειας 8"/>
          <p:cNvSpPr>
            <a:spLocks noGrp="1"/>
          </p:cNvSpPr>
          <p:nvPr>
            <p:ph type="sldNum" sz="quarter" idx="12"/>
          </p:nvPr>
        </p:nvSpPr>
        <p:spPr/>
        <p:txBody>
          <a:bodyPr/>
          <a:lstStyle/>
          <a:p>
            <a:r>
              <a:rPr lang="el-GR" dirty="0" smtClean="0"/>
              <a:t>1</a:t>
            </a:r>
            <a:endParaRPr lang="el-GR" dirty="0"/>
          </a:p>
        </p:txBody>
      </p:sp>
    </p:spTree>
    <p:extLst>
      <p:ext uri="{BB962C8B-B14F-4D97-AF65-F5344CB8AC3E}">
        <p14:creationId xmlns:p14="http://schemas.microsoft.com/office/powerpoint/2010/main" val="23278280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solidFill>
                  <a:schemeClr val="bg1"/>
                </a:solidFill>
              </a:rPr>
              <a:t>Η βαρύτητα </a:t>
            </a:r>
            <a:endParaRPr lang="el-GR" dirty="0">
              <a:solidFill>
                <a:schemeClr val="bg1"/>
              </a:solidFill>
            </a:endParaRPr>
          </a:p>
        </p:txBody>
      </p:sp>
      <p:sp>
        <p:nvSpPr>
          <p:cNvPr id="3" name="Υπότιτλος 2"/>
          <p:cNvSpPr>
            <a:spLocks noGrp="1"/>
          </p:cNvSpPr>
          <p:nvPr>
            <p:ph type="subTitle" idx="1"/>
          </p:nvPr>
        </p:nvSpPr>
        <p:spPr/>
        <p:txBody>
          <a:bodyPr/>
          <a:lstStyle/>
          <a:p>
            <a:pPr algn="l"/>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algn="l"/>
            <a:endParaRPr lang="el-GR"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794"/>
            <a:ext cx="925551" cy="925551"/>
          </a:xfrm>
          <a:prstGeom prst="rect">
            <a:avLst/>
          </a:prstGeom>
        </p:spPr>
      </p:pic>
      <p:sp>
        <p:nvSpPr>
          <p:cNvPr id="5" name="TextBox 4"/>
          <p:cNvSpPr txBox="1"/>
          <p:nvPr/>
        </p:nvSpPr>
        <p:spPr>
          <a:xfrm>
            <a:off x="88900" y="171677"/>
            <a:ext cx="2966225" cy="246221"/>
          </a:xfrm>
          <a:prstGeom prst="rect">
            <a:avLst/>
          </a:prstGeom>
          <a:noFill/>
        </p:spPr>
        <p:txBody>
          <a:bodyPr wrap="square" rtlCol="0">
            <a:spAutoFit/>
          </a:bodyPr>
          <a:lstStyle/>
          <a:p>
            <a:r>
              <a:rPr lang="el-GR" sz="1000" i="1" dirty="0" smtClean="0">
                <a:solidFill>
                  <a:schemeClr val="bg1"/>
                </a:solidFill>
              </a:rPr>
              <a:t>Παιδαγωγικό Τμήμα Δημοτικής Εκπαίδευσης </a:t>
            </a:r>
            <a:endParaRPr lang="el-GR" sz="1000" i="1" dirty="0">
              <a:solidFill>
                <a:schemeClr val="bg1"/>
              </a:solidFill>
            </a:endParaRPr>
          </a:p>
        </p:txBody>
      </p:sp>
      <p:sp>
        <p:nvSpPr>
          <p:cNvPr id="6" name="Θέση υποσέλιδου 5"/>
          <p:cNvSpPr>
            <a:spLocks noGrp="1"/>
          </p:cNvSpPr>
          <p:nvPr>
            <p:ph type="ftr" sz="quarter" idx="11"/>
          </p:nvPr>
        </p:nvSpPr>
        <p:spPr/>
        <p:txBody>
          <a:bodyPr/>
          <a:lstStyle/>
          <a:p>
            <a:r>
              <a:rPr lang="el-GR" smtClean="0"/>
              <a:t>&lt;&lt;Η βαρύτητα&gt;&gt;</a:t>
            </a:r>
            <a:endParaRPr lang="el-GR" dirty="0"/>
          </a:p>
        </p:txBody>
      </p:sp>
      <p:sp>
        <p:nvSpPr>
          <p:cNvPr id="7" name="Θέση ημερομηνίας 6"/>
          <p:cNvSpPr>
            <a:spLocks noGrp="1"/>
          </p:cNvSpPr>
          <p:nvPr>
            <p:ph type="dt" sz="half" idx="10"/>
          </p:nvPr>
        </p:nvSpPr>
        <p:spPr/>
        <p:txBody>
          <a:bodyPr/>
          <a:lstStyle/>
          <a:p>
            <a:r>
              <a:rPr lang="el-GR" smtClean="0"/>
              <a:t>Νεύτωνα </a:t>
            </a:r>
            <a:endParaRPr lang="el-GR" dirty="0"/>
          </a:p>
        </p:txBody>
      </p:sp>
      <p:sp>
        <p:nvSpPr>
          <p:cNvPr id="10" name="Θέση αριθμού διαφάνειας 9"/>
          <p:cNvSpPr>
            <a:spLocks noGrp="1"/>
          </p:cNvSpPr>
          <p:nvPr>
            <p:ph type="sldNum" sz="quarter" idx="12"/>
          </p:nvPr>
        </p:nvSpPr>
        <p:spPr/>
        <p:txBody>
          <a:bodyPr/>
          <a:lstStyle/>
          <a:p>
            <a:r>
              <a:rPr lang="el-GR" dirty="0" smtClean="0"/>
              <a:t>2</a:t>
            </a:r>
            <a:endParaRPr lang="el-GR" dirty="0"/>
          </a:p>
        </p:txBody>
      </p:sp>
    </p:spTree>
    <p:extLst>
      <p:ext uri="{BB962C8B-B14F-4D97-AF65-F5344CB8AC3E}">
        <p14:creationId xmlns:p14="http://schemas.microsoft.com/office/powerpoint/2010/main" val="524691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solidFill>
                  <a:schemeClr val="bg1"/>
                </a:solidFill>
              </a:rPr>
              <a:t>Ποιος ανακάλυψε τη βαρύτητα;</a:t>
            </a:r>
            <a:endParaRPr lang="el-GR" dirty="0">
              <a:solidFill>
                <a:schemeClr val="bg1"/>
              </a:solidFill>
            </a:endParaRPr>
          </a:p>
        </p:txBody>
      </p:sp>
      <p:sp>
        <p:nvSpPr>
          <p:cNvPr id="3" name="Υπότιτλος 2"/>
          <p:cNvSpPr>
            <a:spLocks noGrp="1"/>
          </p:cNvSpPr>
          <p:nvPr>
            <p:ph type="subTitle" idx="1"/>
          </p:nvPr>
        </p:nvSpPr>
        <p:spPr/>
        <p:txBody>
          <a:bodyPr/>
          <a:lstStyle/>
          <a:p>
            <a:pPr algn="l"/>
            <a:r>
              <a:rPr lang="el-GR" dirty="0" smtClean="0"/>
              <a:t>Εργαζόμενος πάνω σε αυτές τις ιδέες, το 1687 ο Άγγλος μαθηματικός Σερ Ισαάκ </a:t>
            </a:r>
            <a:r>
              <a:rPr lang="el-GR" dirty="0" err="1" smtClean="0"/>
              <a:t>Νεύτων</a:t>
            </a:r>
            <a:r>
              <a:rPr lang="el-GR" dirty="0" smtClean="0"/>
              <a:t>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pPr algn="l"/>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1150"/>
            <a:ext cx="925200" cy="925200"/>
          </a:xfrm>
          <a:prstGeom prst="rect">
            <a:avLst/>
          </a:prstGeom>
        </p:spPr>
      </p:pic>
      <p:sp>
        <p:nvSpPr>
          <p:cNvPr id="5" name="TextBox 4"/>
          <p:cNvSpPr txBox="1"/>
          <p:nvPr/>
        </p:nvSpPr>
        <p:spPr>
          <a:xfrm>
            <a:off x="0" y="117137"/>
            <a:ext cx="2549096" cy="246221"/>
          </a:xfrm>
          <a:prstGeom prst="rect">
            <a:avLst/>
          </a:prstGeom>
          <a:noFill/>
        </p:spPr>
        <p:txBody>
          <a:bodyPr wrap="none" rtlCol="0">
            <a:spAutoFit/>
          </a:bodyPr>
          <a:lstStyle/>
          <a:p>
            <a:r>
              <a:rPr lang="el-GR" sz="1000" i="1" dirty="0" smtClean="0">
                <a:solidFill>
                  <a:schemeClr val="bg1"/>
                </a:solidFill>
              </a:rPr>
              <a:t>Παιδαγωγικό Τμήμα Δημοτικής Εκπαίδευσης </a:t>
            </a:r>
            <a:endParaRPr lang="el-GR" sz="1000" i="1" dirty="0">
              <a:solidFill>
                <a:schemeClr val="bg1"/>
              </a:solidFill>
            </a:endParaRPr>
          </a:p>
        </p:txBody>
      </p:sp>
      <p:sp>
        <p:nvSpPr>
          <p:cNvPr id="6" name="Θέση υποσέλιδου 5"/>
          <p:cNvSpPr>
            <a:spLocks noGrp="1"/>
          </p:cNvSpPr>
          <p:nvPr>
            <p:ph type="ftr" sz="quarter" idx="11"/>
          </p:nvPr>
        </p:nvSpPr>
        <p:spPr/>
        <p:txBody>
          <a:bodyPr/>
          <a:lstStyle/>
          <a:p>
            <a:r>
              <a:rPr lang="el-GR" smtClean="0"/>
              <a:t>&lt;&lt;Η βαρύτητα&gt;&gt;</a:t>
            </a:r>
            <a:endParaRPr lang="el-GR" dirty="0"/>
          </a:p>
        </p:txBody>
      </p:sp>
      <p:sp>
        <p:nvSpPr>
          <p:cNvPr id="7" name="Θέση ημερομηνίας 6"/>
          <p:cNvSpPr>
            <a:spLocks noGrp="1"/>
          </p:cNvSpPr>
          <p:nvPr>
            <p:ph type="dt" sz="half" idx="10"/>
          </p:nvPr>
        </p:nvSpPr>
        <p:spPr/>
        <p:txBody>
          <a:bodyPr/>
          <a:lstStyle/>
          <a:p>
            <a:r>
              <a:rPr lang="el-GR" smtClean="0"/>
              <a:t>Νεύτωνα </a:t>
            </a:r>
            <a:endParaRPr lang="el-GR" dirty="0"/>
          </a:p>
        </p:txBody>
      </p:sp>
      <p:sp>
        <p:nvSpPr>
          <p:cNvPr id="10" name="Θέση αριθμού διαφάνειας 9"/>
          <p:cNvSpPr>
            <a:spLocks noGrp="1"/>
          </p:cNvSpPr>
          <p:nvPr>
            <p:ph type="sldNum" sz="quarter" idx="12"/>
          </p:nvPr>
        </p:nvSpPr>
        <p:spPr/>
        <p:txBody>
          <a:bodyPr/>
          <a:lstStyle/>
          <a:p>
            <a:r>
              <a:rPr lang="el-GR" dirty="0" smtClean="0"/>
              <a:t>3</a:t>
            </a:r>
            <a:endParaRPr lang="el-GR" dirty="0"/>
          </a:p>
        </p:txBody>
      </p:sp>
    </p:spTree>
    <p:extLst>
      <p:ext uri="{BB962C8B-B14F-4D97-AF65-F5344CB8AC3E}">
        <p14:creationId xmlns:p14="http://schemas.microsoft.com/office/powerpoint/2010/main" val="20124964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solidFill>
                  <a:schemeClr val="bg1"/>
                </a:solidFill>
              </a:rPr>
              <a:t>Πως μας επηρεάζει η βαρύτητα;</a:t>
            </a:r>
            <a:endParaRPr lang="el-GR" dirty="0">
              <a:solidFill>
                <a:schemeClr val="bg1"/>
              </a:solidFill>
            </a:endParaRPr>
          </a:p>
        </p:txBody>
      </p:sp>
      <p:sp>
        <p:nvSpPr>
          <p:cNvPr id="3" name="Υπότιτλος 2"/>
          <p:cNvSpPr>
            <a:spLocks noGrp="1"/>
          </p:cNvSpPr>
          <p:nvPr>
            <p:ph type="subTitle" idx="1"/>
          </p:nvPr>
        </p:nvSpPr>
        <p:spPr/>
        <p:txBody>
          <a:bodyPr/>
          <a:lstStyle/>
          <a:p>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9852"/>
            <a:ext cx="925200" cy="925200"/>
          </a:xfrm>
          <a:prstGeom prst="rect">
            <a:avLst/>
          </a:prstGeom>
        </p:spPr>
      </p:pic>
      <p:sp>
        <p:nvSpPr>
          <p:cNvPr id="5" name="TextBox 4"/>
          <p:cNvSpPr txBox="1"/>
          <p:nvPr/>
        </p:nvSpPr>
        <p:spPr>
          <a:xfrm>
            <a:off x="0" y="215451"/>
            <a:ext cx="2549096" cy="246221"/>
          </a:xfrm>
          <a:prstGeom prst="rect">
            <a:avLst/>
          </a:prstGeom>
          <a:noFill/>
        </p:spPr>
        <p:txBody>
          <a:bodyPr wrap="none" rtlCol="0">
            <a:spAutoFit/>
          </a:bodyPr>
          <a:lstStyle/>
          <a:p>
            <a:r>
              <a:rPr lang="el-GR" sz="1000" i="1" dirty="0" smtClean="0">
                <a:solidFill>
                  <a:schemeClr val="bg1"/>
                </a:solidFill>
              </a:rPr>
              <a:t>Παιδαγωγικό Τμήμα Δημοτικής Εκπαίδευσης </a:t>
            </a:r>
            <a:endParaRPr lang="el-GR" sz="1000" i="1" dirty="0">
              <a:solidFill>
                <a:schemeClr val="bg1"/>
              </a:solidFill>
            </a:endParaRPr>
          </a:p>
        </p:txBody>
      </p:sp>
      <p:graphicFrame>
        <p:nvGraphicFramePr>
          <p:cNvPr id="6" name="Διάγραμμα 5"/>
          <p:cNvGraphicFramePr/>
          <p:nvPr>
            <p:extLst>
              <p:ext uri="{D42A27DB-BD31-4B8C-83A1-F6EECF244321}">
                <p14:modId xmlns:p14="http://schemas.microsoft.com/office/powerpoint/2010/main" val="3298793514"/>
              </p:ext>
            </p:extLst>
          </p:nvPr>
        </p:nvGraphicFramePr>
        <p:xfrm>
          <a:off x="2031999" y="1964266"/>
          <a:ext cx="8929511" cy="42107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Θέση υποσέλιδου 6"/>
          <p:cNvSpPr>
            <a:spLocks noGrp="1"/>
          </p:cNvSpPr>
          <p:nvPr>
            <p:ph type="ftr" sz="quarter" idx="11"/>
          </p:nvPr>
        </p:nvSpPr>
        <p:spPr/>
        <p:txBody>
          <a:bodyPr/>
          <a:lstStyle/>
          <a:p>
            <a:r>
              <a:rPr lang="el-GR" smtClean="0"/>
              <a:t>&lt;&lt;Η βαρύτητα&gt;&gt;</a:t>
            </a:r>
            <a:endParaRPr lang="el-GR" dirty="0"/>
          </a:p>
        </p:txBody>
      </p:sp>
      <p:sp>
        <p:nvSpPr>
          <p:cNvPr id="8" name="Θέση ημερομηνίας 7"/>
          <p:cNvSpPr>
            <a:spLocks noGrp="1"/>
          </p:cNvSpPr>
          <p:nvPr>
            <p:ph type="dt" sz="half" idx="10"/>
          </p:nvPr>
        </p:nvSpPr>
        <p:spPr/>
        <p:txBody>
          <a:bodyPr/>
          <a:lstStyle/>
          <a:p>
            <a:r>
              <a:rPr lang="el-GR" smtClean="0"/>
              <a:t>Νεύτωνα </a:t>
            </a:r>
            <a:endParaRPr lang="el-GR" dirty="0"/>
          </a:p>
        </p:txBody>
      </p:sp>
      <p:sp>
        <p:nvSpPr>
          <p:cNvPr id="10" name="Θέση αριθμού διαφάνειας 9"/>
          <p:cNvSpPr>
            <a:spLocks noGrp="1"/>
          </p:cNvSpPr>
          <p:nvPr>
            <p:ph type="sldNum" sz="quarter" idx="12"/>
          </p:nvPr>
        </p:nvSpPr>
        <p:spPr/>
        <p:txBody>
          <a:bodyPr/>
          <a:lstStyle/>
          <a:p>
            <a:r>
              <a:rPr lang="el-GR" dirty="0" smtClean="0"/>
              <a:t>4</a:t>
            </a:r>
            <a:endParaRPr lang="el-GR" dirty="0"/>
          </a:p>
        </p:txBody>
      </p:sp>
    </p:spTree>
    <p:extLst>
      <p:ext uri="{BB962C8B-B14F-4D97-AF65-F5344CB8AC3E}">
        <p14:creationId xmlns:p14="http://schemas.microsoft.com/office/powerpoint/2010/main" val="29840846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solidFill>
                  <a:schemeClr val="bg1"/>
                </a:solidFill>
              </a:rPr>
              <a:t>Η βαρύτητα στη σελήνη</a:t>
            </a:r>
            <a:endParaRPr lang="el-GR" dirty="0">
              <a:solidFill>
                <a:schemeClr val="bg1"/>
              </a:solidFill>
            </a:endParaRPr>
          </a:p>
        </p:txBody>
      </p:sp>
      <p:sp>
        <p:nvSpPr>
          <p:cNvPr id="3" name="Υπότιτλος 2"/>
          <p:cNvSpPr>
            <a:spLocks noGrp="1"/>
          </p:cNvSpPr>
          <p:nvPr>
            <p:ph type="subTitle" idx="1"/>
          </p:nvPr>
        </p:nvSpPr>
        <p:spPr/>
        <p:txBody>
          <a:bodyPr/>
          <a:lstStyle/>
          <a:p>
            <a:pPr algn="l"/>
            <a:r>
              <a:rPr lang="el-GR" dirty="0" smtClean="0"/>
              <a:t>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p>
          <a:p>
            <a:pPr algn="l"/>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00" y="560213"/>
            <a:ext cx="925200" cy="925200"/>
          </a:xfrm>
          <a:prstGeom prst="rect">
            <a:avLst/>
          </a:prstGeom>
        </p:spPr>
      </p:pic>
      <p:sp>
        <p:nvSpPr>
          <p:cNvPr id="5" name="TextBox 4"/>
          <p:cNvSpPr txBox="1"/>
          <p:nvPr/>
        </p:nvSpPr>
        <p:spPr>
          <a:xfrm>
            <a:off x="88900" y="305492"/>
            <a:ext cx="2563522" cy="246221"/>
          </a:xfrm>
          <a:prstGeom prst="rect">
            <a:avLst/>
          </a:prstGeom>
          <a:noFill/>
        </p:spPr>
        <p:txBody>
          <a:bodyPr wrap="none" rtlCol="0">
            <a:spAutoFit/>
          </a:bodyPr>
          <a:lstStyle/>
          <a:p>
            <a:r>
              <a:rPr lang="el-GR" sz="1000" i="1" dirty="0" smtClean="0">
                <a:solidFill>
                  <a:schemeClr val="bg1"/>
                </a:solidFill>
              </a:rPr>
              <a:t>Παιδαγωγικό Τμήμα Δημοτικής Εκπαίδευσης </a:t>
            </a:r>
          </a:p>
        </p:txBody>
      </p:sp>
      <p:sp>
        <p:nvSpPr>
          <p:cNvPr id="6" name="Θέση υποσέλιδου 5"/>
          <p:cNvSpPr>
            <a:spLocks noGrp="1"/>
          </p:cNvSpPr>
          <p:nvPr>
            <p:ph type="ftr" sz="quarter" idx="11"/>
          </p:nvPr>
        </p:nvSpPr>
        <p:spPr/>
        <p:txBody>
          <a:bodyPr/>
          <a:lstStyle/>
          <a:p>
            <a:r>
              <a:rPr lang="el-GR" smtClean="0"/>
              <a:t>&lt;&lt;Η βαρύτητα&gt;&gt;</a:t>
            </a:r>
            <a:endParaRPr lang="el-GR" dirty="0"/>
          </a:p>
        </p:txBody>
      </p:sp>
      <p:sp>
        <p:nvSpPr>
          <p:cNvPr id="7" name="Θέση ημερομηνίας 6"/>
          <p:cNvSpPr>
            <a:spLocks noGrp="1"/>
          </p:cNvSpPr>
          <p:nvPr>
            <p:ph type="dt" sz="half" idx="10"/>
          </p:nvPr>
        </p:nvSpPr>
        <p:spPr/>
        <p:txBody>
          <a:bodyPr/>
          <a:lstStyle/>
          <a:p>
            <a:r>
              <a:rPr lang="el-GR" smtClean="0"/>
              <a:t>Νεύτωνα </a:t>
            </a:r>
            <a:endParaRPr lang="el-GR" dirty="0"/>
          </a:p>
        </p:txBody>
      </p:sp>
      <p:sp>
        <p:nvSpPr>
          <p:cNvPr id="9" name="Θέση αριθμού διαφάνειας 8"/>
          <p:cNvSpPr>
            <a:spLocks noGrp="1"/>
          </p:cNvSpPr>
          <p:nvPr>
            <p:ph type="sldNum" sz="quarter" idx="12"/>
          </p:nvPr>
        </p:nvSpPr>
        <p:spPr/>
        <p:txBody>
          <a:bodyPr/>
          <a:lstStyle/>
          <a:p>
            <a:r>
              <a:rPr lang="el-GR" dirty="0" smtClean="0"/>
              <a:t>5</a:t>
            </a:r>
            <a:endParaRPr lang="el-GR" dirty="0"/>
          </a:p>
        </p:txBody>
      </p:sp>
    </p:spTree>
    <p:extLst>
      <p:ext uri="{BB962C8B-B14F-4D97-AF65-F5344CB8AC3E}">
        <p14:creationId xmlns:p14="http://schemas.microsoft.com/office/powerpoint/2010/main" val="31439194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solidFill>
                  <a:schemeClr val="bg1"/>
                </a:solidFill>
              </a:rPr>
              <a:t>Επίλογος </a:t>
            </a:r>
            <a:endParaRPr lang="el-GR" dirty="0">
              <a:solidFill>
                <a:schemeClr val="bg1"/>
              </a:solidFill>
            </a:endParaRPr>
          </a:p>
        </p:txBody>
      </p:sp>
      <p:sp>
        <p:nvSpPr>
          <p:cNvPr id="3" name="Υπότιτλος 2"/>
          <p:cNvSpPr>
            <a:spLocks noGrp="1"/>
          </p:cNvSpPr>
          <p:nvPr>
            <p:ph type="subTitle" idx="1"/>
          </p:nvPr>
        </p:nvSpPr>
        <p:spPr/>
        <p:txBody>
          <a:bodyPr/>
          <a:lstStyle/>
          <a:p>
            <a:pPr algn="l"/>
            <a:r>
              <a:rPr lang="el-GR" dirty="0" smtClean="0"/>
              <a:t>&lt;&lt;Σας ευχαριστώ&gt;&gt;</a:t>
            </a:r>
            <a:endParaRPr lang="el-GR"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4457"/>
            <a:ext cx="925200" cy="925200"/>
          </a:xfrm>
          <a:prstGeom prst="rect">
            <a:avLst/>
          </a:prstGeom>
        </p:spPr>
      </p:pic>
      <p:sp>
        <p:nvSpPr>
          <p:cNvPr id="5" name="TextBox 4"/>
          <p:cNvSpPr txBox="1"/>
          <p:nvPr/>
        </p:nvSpPr>
        <p:spPr>
          <a:xfrm>
            <a:off x="88900" y="260248"/>
            <a:ext cx="2549096" cy="246221"/>
          </a:xfrm>
          <a:prstGeom prst="rect">
            <a:avLst/>
          </a:prstGeom>
          <a:noFill/>
        </p:spPr>
        <p:txBody>
          <a:bodyPr wrap="none" rtlCol="0">
            <a:spAutoFit/>
          </a:bodyPr>
          <a:lstStyle/>
          <a:p>
            <a:r>
              <a:rPr lang="el-GR" sz="1000" i="1" dirty="0" smtClean="0">
                <a:solidFill>
                  <a:schemeClr val="bg1"/>
                </a:solidFill>
              </a:rPr>
              <a:t>Παιδαγωγικό Τμήμα Δημοτικής Εκπαίδευσης </a:t>
            </a:r>
            <a:endParaRPr lang="el-GR" sz="1000" i="1" dirty="0">
              <a:solidFill>
                <a:schemeClr val="bg1"/>
              </a:solidFill>
            </a:endParaRPr>
          </a:p>
        </p:txBody>
      </p:sp>
      <p:pic>
        <p:nvPicPr>
          <p:cNvPr id="6" name="Εικόνα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0558" y="2572890"/>
            <a:ext cx="4562877" cy="2774723"/>
          </a:xfrm>
          <a:prstGeom prst="rect">
            <a:avLst/>
          </a:prstGeom>
        </p:spPr>
      </p:pic>
      <p:sp>
        <p:nvSpPr>
          <p:cNvPr id="7" name="Θέση υποσέλιδου 6"/>
          <p:cNvSpPr>
            <a:spLocks noGrp="1"/>
          </p:cNvSpPr>
          <p:nvPr>
            <p:ph type="ftr" sz="quarter" idx="11"/>
          </p:nvPr>
        </p:nvSpPr>
        <p:spPr/>
        <p:txBody>
          <a:bodyPr/>
          <a:lstStyle/>
          <a:p>
            <a:r>
              <a:rPr lang="el-GR" smtClean="0"/>
              <a:t>&lt;&lt;Η βαρύτητα&gt;&gt;</a:t>
            </a:r>
            <a:endParaRPr lang="el-GR" dirty="0"/>
          </a:p>
        </p:txBody>
      </p:sp>
      <p:sp>
        <p:nvSpPr>
          <p:cNvPr id="8" name="Θέση ημερομηνίας 7"/>
          <p:cNvSpPr>
            <a:spLocks noGrp="1"/>
          </p:cNvSpPr>
          <p:nvPr>
            <p:ph type="dt" sz="half" idx="10"/>
          </p:nvPr>
        </p:nvSpPr>
        <p:spPr/>
        <p:txBody>
          <a:bodyPr/>
          <a:lstStyle/>
          <a:p>
            <a:r>
              <a:rPr lang="el-GR" smtClean="0"/>
              <a:t>Νεύτωνα </a:t>
            </a:r>
            <a:endParaRPr lang="el-GR" dirty="0"/>
          </a:p>
        </p:txBody>
      </p:sp>
      <p:sp>
        <p:nvSpPr>
          <p:cNvPr id="10" name="Θέση αριθμού διαφάνειας 9"/>
          <p:cNvSpPr>
            <a:spLocks noGrp="1"/>
          </p:cNvSpPr>
          <p:nvPr>
            <p:ph type="sldNum" sz="quarter" idx="12"/>
          </p:nvPr>
        </p:nvSpPr>
        <p:spPr/>
        <p:txBody>
          <a:bodyPr/>
          <a:lstStyle/>
          <a:p>
            <a:r>
              <a:rPr lang="el-GR" dirty="0" smtClean="0"/>
              <a:t>6</a:t>
            </a:r>
            <a:endParaRPr lang="el-GR" dirty="0"/>
          </a:p>
        </p:txBody>
      </p:sp>
    </p:spTree>
    <p:extLst>
      <p:ext uri="{BB962C8B-B14F-4D97-AF65-F5344CB8AC3E}">
        <p14:creationId xmlns:p14="http://schemas.microsoft.com/office/powerpoint/2010/main" val="8511498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485</Words>
  <Application>Microsoft Office PowerPoint</Application>
  <PresentationFormat>Ευρεία οθόνη</PresentationFormat>
  <Paragraphs>48</Paragraphs>
  <Slides>6</Slides>
  <Notes>3</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2η εργαστηριακή εργασία με θέμα το power point </vt:lpstr>
      <vt:lpstr>Η βαρύτητα </vt:lpstr>
      <vt:lpstr>Ποιος ανακάλυψε τη βαρύτητα;</vt:lpstr>
      <vt:lpstr>Πως μας επηρεάζει η βαρύτητα;</vt:lpstr>
      <vt:lpstr>Η βαρύτητα στη σελήνη</vt:lpstr>
      <vt:lpstr>Επίλογος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Χρήστης των Windows</dc:creator>
  <cp:lastModifiedBy>Χρήστης των Windows</cp:lastModifiedBy>
  <cp:revision>5</cp:revision>
  <dcterms:created xsi:type="dcterms:W3CDTF">2018-04-23T15:53:40Z</dcterms:created>
  <dcterms:modified xsi:type="dcterms:W3CDTF">2018-04-23T16:30:20Z</dcterms:modified>
</cp:coreProperties>
</file>